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19" r:id="rId2"/>
    <p:sldId id="507" r:id="rId3"/>
    <p:sldId id="508" r:id="rId4"/>
    <p:sldId id="509" r:id="rId5"/>
    <p:sldId id="510" r:id="rId6"/>
    <p:sldId id="511" r:id="rId7"/>
    <p:sldId id="514" r:id="rId8"/>
    <p:sldId id="515" r:id="rId9"/>
    <p:sldId id="516" r:id="rId10"/>
  </p:sldIdLst>
  <p:sldSz cx="9144000" cy="6858000" type="screen4x3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86" autoAdjust="0"/>
  </p:normalViewPr>
  <p:slideViewPr>
    <p:cSldViewPr>
      <p:cViewPr>
        <p:scale>
          <a:sx n="100" d="100"/>
          <a:sy n="100" d="100"/>
        </p:scale>
        <p:origin x="-19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29" cy="49752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395" y="0"/>
            <a:ext cx="2949629" cy="49752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31D4B9D0-906C-41FC-B478-FC8ED0A9D317}" type="datetimeFigureOut">
              <a:rPr lang="da-DK" smtClean="0"/>
              <a:pPr/>
              <a:t>16-03-2016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44988"/>
            <a:ext cx="2949629" cy="49752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395" y="9444988"/>
            <a:ext cx="2949629" cy="49752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786A28B3-B17C-4280-AB8D-2A9939EBA11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53307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568" tIns="45784" rIns="91568" bIns="45784" anchor="t" anchorCtr="0" compatLnSpc="1"/>
          <a:lstStyle>
            <a:lvl1pPr marL="0" marR="0" lvl="0" indent="0" algn="l" defTabSz="9156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idx="1"/>
          </p:nvPr>
        </p:nvSpPr>
        <p:spPr>
          <a:xfrm>
            <a:off x="3854935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568" tIns="45784" rIns="91568" bIns="45784" anchor="t" anchorCtr="0" compatLnSpc="1"/>
          <a:lstStyle>
            <a:lvl1pPr marL="0" marR="0" lvl="0" indent="0" algn="r" defTabSz="9156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677AD7C-6C6F-421A-A096-AD264F88CC17}" type="datetime1">
              <a:rPr lang="da-DK"/>
              <a:pPr lvl="0"/>
              <a:t>16-03-2016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29038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dsholder til noter 4"/>
          <p:cNvSpPr txBox="1"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</p:spPr>
        <p:txBody>
          <a:bodyPr vert="horz" wrap="square" lIns="91568" tIns="45784" rIns="91568" bIns="45784" anchor="t" anchorCtr="0" compatLnSpc="1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4"/>
          </p:nvPr>
        </p:nvSpPr>
        <p:spPr>
          <a:xfrm>
            <a:off x="0" y="9445164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568" tIns="45784" rIns="91568" bIns="45784" anchor="b" anchorCtr="0" compatLnSpc="1"/>
          <a:lstStyle>
            <a:lvl1pPr marL="0" marR="0" lvl="0" indent="0" algn="l" defTabSz="9156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5"/>
          </p:nvPr>
        </p:nvSpPr>
        <p:spPr>
          <a:xfrm>
            <a:off x="3854935" y="9445164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568" tIns="45784" rIns="91568" bIns="45784" anchor="b" anchorCtr="0" compatLnSpc="1"/>
          <a:lstStyle>
            <a:lvl1pPr marL="0" marR="0" lvl="0" indent="0" algn="r" defTabSz="9156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829AA13-BC1A-400C-859F-8B6C22CDB981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2005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829AA13-BC1A-400C-859F-8B6C22CDB981}" type="slidenum">
              <a:rPr lang="da-DK" smtClean="0"/>
              <a:pPr lvl="0"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Pladsholder til not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marL="0" indent="0" eaLnBrk="1">
              <a:buFont typeface="Arial" pitchFamily="34" charset="0"/>
              <a:buNone/>
            </a:pPr>
            <a:endParaRPr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54395" y="9444988"/>
            <a:ext cx="2949629" cy="497523"/>
          </a:xfrm>
          <a:prstGeom prst="rect">
            <a:avLst/>
          </a:prstGeom>
          <a:noFill/>
          <a:ln>
            <a:noFill/>
          </a:ln>
        </p:spPr>
        <p:txBody>
          <a:bodyPr lIns="91568" tIns="45784" rIns="91568" bIns="45784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82DD3A-1F68-4986-AFFD-434DA05153D4}" type="slidenum">
              <a:rPr kern="0">
                <a:solidFill>
                  <a:srgbClr val="000000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da-DK" sz="120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Pladsholder til not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/>
            <a:endParaRPr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54395" y="9444988"/>
            <a:ext cx="2949629" cy="497523"/>
          </a:xfrm>
          <a:prstGeom prst="rect">
            <a:avLst/>
          </a:prstGeom>
          <a:noFill/>
          <a:ln>
            <a:noFill/>
          </a:ln>
        </p:spPr>
        <p:txBody>
          <a:bodyPr lIns="91568" tIns="45784" rIns="91568" bIns="45784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82DD3A-1F68-4986-AFFD-434DA05153D4}" type="slidenum">
              <a:rPr kern="0">
                <a:solidFill>
                  <a:srgbClr val="000000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da-DK" sz="120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Pladsholder til not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/>
            <a:endParaRPr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54395" y="9444988"/>
            <a:ext cx="2949629" cy="497523"/>
          </a:xfrm>
          <a:prstGeom prst="rect">
            <a:avLst/>
          </a:prstGeom>
          <a:noFill/>
          <a:ln>
            <a:noFill/>
          </a:ln>
        </p:spPr>
        <p:txBody>
          <a:bodyPr lIns="91568" tIns="45784" rIns="91568" bIns="45784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82DD3A-1F68-4986-AFFD-434DA05153D4}" type="slidenum">
              <a:rPr kern="0">
                <a:solidFill>
                  <a:srgbClr val="000000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da-DK" sz="120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Pladsholder til not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/>
            <a:endParaRPr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54395" y="9444988"/>
            <a:ext cx="2949629" cy="497523"/>
          </a:xfrm>
          <a:prstGeom prst="rect">
            <a:avLst/>
          </a:prstGeom>
          <a:noFill/>
          <a:ln>
            <a:noFill/>
          </a:ln>
        </p:spPr>
        <p:txBody>
          <a:bodyPr lIns="91568" tIns="45784" rIns="91568" bIns="45784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82DD3A-1F68-4986-AFFD-434DA05153D4}" type="slidenum">
              <a:rPr kern="0">
                <a:solidFill>
                  <a:srgbClr val="000000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da-DK" sz="120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Pladsholder til not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100" baseline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54395" y="9444988"/>
            <a:ext cx="2949629" cy="497523"/>
          </a:xfrm>
          <a:prstGeom prst="rect">
            <a:avLst/>
          </a:prstGeom>
          <a:noFill/>
          <a:ln>
            <a:noFill/>
          </a:ln>
        </p:spPr>
        <p:txBody>
          <a:bodyPr lIns="91568" tIns="45784" rIns="91568" bIns="45784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82DD3A-1F68-4986-AFFD-434DA05153D4}" type="slidenum">
              <a:rPr kern="0">
                <a:solidFill>
                  <a:srgbClr val="000000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da-DK" sz="120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Pladsholder til not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54395" y="9444988"/>
            <a:ext cx="2949629" cy="497523"/>
          </a:xfrm>
          <a:prstGeom prst="rect">
            <a:avLst/>
          </a:prstGeom>
          <a:noFill/>
          <a:ln>
            <a:noFill/>
          </a:ln>
        </p:spPr>
        <p:txBody>
          <a:bodyPr lIns="91568" tIns="45784" rIns="91568" bIns="45784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82DD3A-1F68-4986-AFFD-434DA05153D4}" type="slidenum">
              <a:rPr kern="0">
                <a:solidFill>
                  <a:srgbClr val="000000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da-DK" sz="120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Pladsholder til not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/>
            <a:endParaRPr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54395" y="9444988"/>
            <a:ext cx="2949629" cy="497523"/>
          </a:xfrm>
          <a:prstGeom prst="rect">
            <a:avLst/>
          </a:prstGeom>
          <a:noFill/>
          <a:ln>
            <a:noFill/>
          </a:ln>
        </p:spPr>
        <p:txBody>
          <a:bodyPr lIns="91568" tIns="45784" rIns="91568" bIns="45784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82DD3A-1F68-4986-AFFD-434DA05153D4}" type="slidenum">
              <a:rPr kern="0">
                <a:solidFill>
                  <a:srgbClr val="000000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da-DK" sz="120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Pladsholder til not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/>
            <a:endParaRPr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54395" y="9444988"/>
            <a:ext cx="2949629" cy="497523"/>
          </a:xfrm>
          <a:prstGeom prst="rect">
            <a:avLst/>
          </a:prstGeom>
          <a:noFill/>
          <a:ln>
            <a:noFill/>
          </a:ln>
        </p:spPr>
        <p:txBody>
          <a:bodyPr lIns="91568" tIns="45784" rIns="91568" bIns="45784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82DD3A-1F68-4986-AFFD-434DA05153D4}" type="slidenum">
              <a:rPr kern="0">
                <a:solidFill>
                  <a:srgbClr val="000000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da-DK" sz="120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lang="da-DK" sz="3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4E2E0E4-41EA-41AE-93D7-5179A1AD7580}" type="datetime1">
              <a:rPr lang="da-DK" smtClean="0"/>
              <a:pPr lvl="0"/>
              <a:t>16-03-2016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F19C377-154E-4949-9186-A571214F45A0}" type="slidenum">
              <a:rPr/>
              <a:pPr lvl="0"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FA9C999-9546-4069-BAB5-E8669195A81D}" type="datetime1">
              <a:rPr lang="da-DK" smtClean="0"/>
              <a:pPr lvl="0"/>
              <a:t>16-03-2016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FBA9AA1-7E81-4D96-BAF2-F91980F29D02}" type="slidenum">
              <a:rPr/>
              <a:pPr lvl="0"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FAE050C-F6E7-41AF-AE3B-ACA541BEE5B2}" type="datetime1">
              <a:rPr lang="da-DK" smtClean="0"/>
              <a:pPr lvl="0"/>
              <a:t>16-03-2016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0A18D47-0AC5-4845-ABF5-52C2649D932A}" type="slidenum">
              <a:rPr/>
              <a:pPr lvl="0"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CB3EA3A-97E7-444E-BC7F-E14174B3962A}" type="datetime1">
              <a:rPr lang="da-DK" smtClean="0"/>
              <a:pPr lvl="0"/>
              <a:t>16-03-2016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4D335C9-6807-4C5B-B714-5FFCF2AE2DA5}" type="slidenum">
              <a:rPr/>
              <a:pPr lvl="0"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000" b="1" i="0" u="none" strike="noStrike" kern="1200" cap="all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lang="da-DK" sz="20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174B3E0-B125-40C1-9096-967DDA40D5CB}" type="datetime1">
              <a:rPr lang="da-DK" smtClean="0"/>
              <a:pPr lvl="0"/>
              <a:t>16-03-2016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4B8CE11-4172-4700-B1B7-883847CE2E24}" type="slidenum">
              <a:rPr/>
              <a:pPr lvl="0"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4038603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sz="half" idx="2"/>
          </p:nvPr>
        </p:nvSpPr>
        <p:spPr>
          <a:xfrm>
            <a:off x="4648196" y="1600200"/>
            <a:ext cx="4038603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F03B004-B63E-4C8E-9150-6E3D5F6CCDB9}" type="datetime1">
              <a:rPr lang="da-DK" smtClean="0"/>
              <a:pPr lvl="0"/>
              <a:t>16-03-2016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C186212-86CE-41E7-AEDB-6405A1017232}" type="slidenum">
              <a:rPr/>
              <a:pPr lvl="0"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da-DK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sz="half" idx="2"/>
          </p:nvPr>
        </p:nvSpPr>
        <p:spPr>
          <a:xfrm>
            <a:off x="457200" y="2174872"/>
            <a:ext cx="4040184" cy="39512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sz="quarter" idx="3"/>
          </p:nvPr>
        </p:nvSpPr>
        <p:spPr>
          <a:xfrm>
            <a:off x="4645023" y="1535113"/>
            <a:ext cx="4041776" cy="639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da-DK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sz="quarter" idx="4"/>
          </p:nvPr>
        </p:nvSpPr>
        <p:spPr>
          <a:xfrm>
            <a:off x="4645023" y="2174872"/>
            <a:ext cx="4041776" cy="39512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6AF257F-0A08-4C6F-9A02-F2518EACB85F}" type="datetime1">
              <a:rPr lang="da-DK" smtClean="0"/>
              <a:pPr lvl="0"/>
              <a:t>16-03-2016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01C0F1D-808F-4EC6-AF8C-89C02B298883}" type="slidenum">
              <a:rPr/>
              <a:pPr lvl="0"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5CE2FF6-911D-4E27-85D1-6D3314B20287}" type="datetime1">
              <a:rPr lang="da-DK" smtClean="0"/>
              <a:pPr lvl="0"/>
              <a:t>16-03-2016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C9938BD-1233-4A50-B132-9AFCE93B643D}" type="slidenum">
              <a:rPr/>
              <a:pPr lvl="0"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C4C09F4-9C8E-4BEE-B463-3D166682D452}" type="datetime1">
              <a:rPr lang="da-DK" smtClean="0"/>
              <a:pPr lvl="0"/>
              <a:t>16-03-2016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3D709F7-FA57-4972-B298-4E10B22D8240}" type="slidenum">
              <a:rPr/>
              <a:pPr lvl="0"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sz="half" idx="2"/>
          </p:nvPr>
        </p:nvSpPr>
        <p:spPr>
          <a:xfrm>
            <a:off x="457200" y="1435095"/>
            <a:ext cx="3008311" cy="46910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lang="da-DK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7822425-6003-43E8-BDA2-B6C6F2977C58}" type="datetime1">
              <a:rPr lang="da-DK" smtClean="0"/>
              <a:pPr lvl="0"/>
              <a:t>16-03-2016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C2AB40D-778A-4543-93C7-47F7B123C885}" type="slidenum">
              <a:rPr/>
              <a:pPr lvl="0"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sz="half" idx="2"/>
          </p:nvPr>
        </p:nvSpPr>
        <p:spPr>
          <a:xfrm>
            <a:off x="1792288" y="5367335"/>
            <a:ext cx="5486400" cy="8048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lang="da-DK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8527B9F-045D-4816-A7B0-602133DEED62}" type="datetime1">
              <a:rPr lang="da-DK" smtClean="0"/>
              <a:pPr lvl="0"/>
              <a:t>16-03-2016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EF87FB5-543C-4C07-AA9B-9F649F826928}" type="slidenum">
              <a:rPr/>
              <a:pPr lvl="0"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6" descr="bagg_red_dot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9528"/>
            <a:ext cx="9144000" cy="6838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lede 7" descr="lejerbo_logo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617601" y="5742002"/>
            <a:ext cx="1706645" cy="120600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Lige forbindelse 9"/>
          <p:cNvCxnSpPr/>
          <p:nvPr/>
        </p:nvCxnSpPr>
        <p:spPr>
          <a:xfrm>
            <a:off x="0" y="719998"/>
            <a:ext cx="9144000" cy="0"/>
          </a:xfrm>
          <a:prstGeom prst="straightConnector1">
            <a:avLst/>
          </a:prstGeom>
          <a:noFill/>
          <a:ln w="22229">
            <a:solidFill>
              <a:srgbClr val="C40008"/>
            </a:solidFill>
            <a:prstDash val="solid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 descr="Forside_red_do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528"/>
            <a:ext cx="9144000" cy="683895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boks 1"/>
          <p:cNvSpPr txBox="1"/>
          <p:nvPr/>
        </p:nvSpPr>
        <p:spPr>
          <a:xfrm>
            <a:off x="557793" y="1949930"/>
            <a:ext cx="8028422" cy="24314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4800" kern="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Godkendte visioner og målsætninger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28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</a:t>
            </a:r>
            <a:r>
              <a:rPr lang="da-DK" sz="2800" b="0" i="0" u="none" strike="noStrike" kern="0" cap="none" spc="0" baseline="0" dirty="0" err="1" smtClean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Lejerbo</a:t>
            </a:r>
            <a:r>
              <a:rPr lang="da-DK" sz="28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Frederiksberg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2800" kern="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Maj 2015</a:t>
            </a:r>
            <a:endParaRPr lang="da-DK" sz="2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pic>
        <p:nvPicPr>
          <p:cNvPr id="4" name="Billede 5" descr="lejerbo_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42492" y="3500606"/>
            <a:ext cx="4586090" cy="324076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ladsholder til sidefod 5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 algn="ctr"/>
            <a:endParaRPr lang="da-DK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390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5"/>
          <p:cNvSpPr txBox="1"/>
          <p:nvPr/>
        </p:nvSpPr>
        <p:spPr>
          <a:xfrm>
            <a:off x="360363" y="115888"/>
            <a:ext cx="8604250" cy="5222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2800" kern="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Vision 1</a:t>
            </a:r>
            <a:endParaRPr lang="da-DK" sz="2800" kern="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16387" name="Tekstboks 8"/>
          <p:cNvSpPr txBox="1">
            <a:spLocks noChangeArrowheads="1"/>
          </p:cNvSpPr>
          <p:nvPr/>
        </p:nvSpPr>
        <p:spPr bwMode="auto">
          <a:xfrm>
            <a:off x="611188" y="1268760"/>
            <a:ext cx="8064500" cy="543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a-DK" sz="2000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</a:t>
            </a:r>
            <a:r>
              <a:rPr lang="da-DK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20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Frederiksbergs boliger er </a:t>
            </a:r>
            <a:r>
              <a:rPr lang="da-DK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attraktive og tidssvarende</a:t>
            </a:r>
            <a:endParaRPr lang="da-DK" sz="20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endParaRPr lang="da-DK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da-DK" sz="2000" dirty="0" smtClean="0">
                <a:latin typeface="Arial" pitchFamily="34" charset="0"/>
                <a:cs typeface="Arial" pitchFamily="34" charset="0"/>
              </a:rPr>
              <a:t>Målsætninger:</a:t>
            </a:r>
            <a:endParaRPr lang="da-DK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Miljørigtige </a:t>
            </a:r>
            <a:r>
              <a:rPr lang="da-DK" sz="20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løsninger (fx solceller, </a:t>
            </a:r>
            <a:r>
              <a:rPr lang="da-DK" sz="2000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byhaver</a:t>
            </a:r>
            <a:r>
              <a:rPr lang="da-DK" sz="20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etc.) tænkes </a:t>
            </a: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ind i alle nye større projekter (over 300.000 kr. (2015-tal)) fra år 2016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Æstetik og arkitektur tænkes ind i alle nye større projekter </a:t>
            </a:r>
            <a:r>
              <a:rPr lang="da-DK" sz="20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(over 300.000 kr</a:t>
            </a: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 (</a:t>
            </a:r>
            <a:r>
              <a:rPr lang="da-DK" sz="20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2015-tal)) fra år </a:t>
            </a: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2016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 Frederiksberg </a:t>
            </a:r>
            <a:r>
              <a:rPr lang="da-DK" sz="20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gennemgår årligt </a:t>
            </a: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alle afdelingers tilstandsrapporter</a:t>
            </a:r>
            <a:endParaRPr lang="da-DK" sz="20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Tilgængeligheden (fx elevatorer) i alle afdelinger kortlægges inden 2020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Diversiteten i boligudbuddet styrkes, så der i 2030 fortsat findes et bredt udbud af lejlighedstyper</a:t>
            </a:r>
            <a:endParaRPr lang="da-DK" sz="2400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endParaRPr lang="da-DK" sz="24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da-DK" sz="24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da-DK" sz="24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da-DK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973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5"/>
          <p:cNvSpPr txBox="1"/>
          <p:nvPr/>
        </p:nvSpPr>
        <p:spPr>
          <a:xfrm>
            <a:off x="360363" y="115888"/>
            <a:ext cx="8604250" cy="5222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2800" kern="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Vision 2</a:t>
            </a:r>
            <a:endParaRPr lang="da-DK" sz="2800" kern="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16387" name="Tekstboks 8"/>
          <p:cNvSpPr txBox="1">
            <a:spLocks noChangeArrowheads="1"/>
          </p:cNvSpPr>
          <p:nvPr/>
        </p:nvSpPr>
        <p:spPr bwMode="auto">
          <a:xfrm>
            <a:off x="609992" y="908720"/>
            <a:ext cx="8534008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a-DK" sz="2000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</a:t>
            </a:r>
            <a:r>
              <a:rPr lang="da-DK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20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Frederiksberg </a:t>
            </a:r>
            <a:r>
              <a:rPr lang="da-DK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og dens afdelinger har </a:t>
            </a:r>
            <a:r>
              <a:rPr lang="da-DK" sz="20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en sund </a:t>
            </a:r>
            <a:r>
              <a:rPr lang="da-DK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økonomi</a:t>
            </a:r>
          </a:p>
          <a:p>
            <a:endParaRPr lang="da-DK" sz="2000" b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r>
              <a:rPr lang="da-DK" sz="2000" dirty="0" smtClean="0">
                <a:latin typeface="Arial" pitchFamily="34" charset="0"/>
                <a:cs typeface="Arial" pitchFamily="34" charset="0"/>
              </a:rPr>
              <a:t>Målsætninger</a:t>
            </a:r>
            <a:endParaRPr lang="da-DK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3"/>
                </a:solidFill>
                <a:latin typeface="Arial" pitchFamily="34" charset="0"/>
              </a:rPr>
              <a:t>Der udarbejdes et langtidsbudget for organisationens midler inden 2016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3"/>
                </a:solidFill>
                <a:latin typeface="Arial" pitchFamily="34" charset="0"/>
              </a:rPr>
              <a:t>Alle afdelinger skal i 2017 dokumentere, at de er velkonsoliderede, dvs. at afdelingernes henlæggelser til fraflytning og lejetab skal svare til det dobbelte af minimumsforbruget indenfor de seneste to år.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Omkostningerne </a:t>
            </a:r>
            <a:r>
              <a:rPr lang="da-DK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til istandsættelse ved fraflytning, konto 117/121/402, </a:t>
            </a: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overstiger ikke nuværende niveau (2015) frem til 2020.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</a:t>
            </a: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Frederiksberg arbejder for </a:t>
            </a:r>
            <a:r>
              <a:rPr lang="da-DK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inden 2020 at </a:t>
            </a: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få udarbejdet en grafisk oversigt over udviklingen i istandsættelsesudgifter ved fraflytning for samtlige afdelinger.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Der henlægges midler til dækning af selvrisiko ved forsikringsskader (konto 115). Midlerne skal dække minimum 50 pct. af selvrisikoen på 1. skade i afdelingerne 279-0 </a:t>
            </a:r>
            <a:r>
              <a:rPr lang="da-DK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&amp;</a:t>
            </a: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444-0 og minimum 100 pct. af 1. skade i øvrige afdelinger.</a:t>
            </a:r>
            <a:endParaRPr lang="da-DK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endParaRPr lang="da-DK" sz="2000" dirty="0">
              <a:solidFill>
                <a:schemeClr val="accent2"/>
              </a:solidFill>
              <a:latin typeface="Arial" pitchFamily="34" charset="0"/>
            </a:endParaRPr>
          </a:p>
          <a:p>
            <a:endParaRPr lang="da-DK" sz="2000" dirty="0" smtClean="0">
              <a:solidFill>
                <a:schemeClr val="accent2"/>
              </a:solidFill>
              <a:latin typeface="Arial" pitchFamily="34" charset="0"/>
            </a:endParaRPr>
          </a:p>
          <a:p>
            <a:endParaRPr lang="da-DK" sz="2000" dirty="0">
              <a:solidFill>
                <a:schemeClr val="accent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115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5"/>
          <p:cNvSpPr txBox="1"/>
          <p:nvPr/>
        </p:nvSpPr>
        <p:spPr>
          <a:xfrm>
            <a:off x="360363" y="115888"/>
            <a:ext cx="8604250" cy="5222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2800" kern="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Vision 3</a:t>
            </a:r>
            <a:endParaRPr lang="da-DK" sz="2800" kern="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16387" name="Tekstboks 8"/>
          <p:cNvSpPr txBox="1">
            <a:spLocks noChangeArrowheads="1"/>
          </p:cNvSpPr>
          <p:nvPr/>
        </p:nvSpPr>
        <p:spPr bwMode="auto">
          <a:xfrm>
            <a:off x="755575" y="842151"/>
            <a:ext cx="8136903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a-DK" sz="2000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</a:t>
            </a:r>
            <a:r>
              <a:rPr lang="da-DK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20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Frederiksberg har et velfungerende </a:t>
            </a:r>
            <a:r>
              <a:rPr lang="da-DK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beboerdemokrati</a:t>
            </a:r>
            <a:endParaRPr lang="da-DK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a-DK" sz="2000" dirty="0" smtClean="0">
                <a:latin typeface="Arial" pitchFamily="34" charset="0"/>
                <a:cs typeface="Arial" pitchFamily="34" charset="0"/>
              </a:rPr>
              <a:t>Målsætninger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Fra 2016 modtager alle </a:t>
            </a:r>
            <a:r>
              <a:rPr lang="da-DK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nye </a:t>
            </a: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afdelingsbestyrelsesmedlemmer pjecen ‘Velkommen </a:t>
            </a:r>
            <a:r>
              <a:rPr lang="da-DK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 beboerdemokratiet</a:t>
            </a: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da-DK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enten på afdelingsmødet, hvor de er valgt eller eftersendt umiddelbart efter. (af adm.)</a:t>
            </a:r>
            <a:endParaRPr lang="da-DK" b="1" i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 Frederiksberg tilbyder og betaler fra 2016 introkursus for alle nyvalgte afdelingsbestyrelsesmedlemmer inden for det første år efter, at de er valgt.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Fra 2015 afholdes årlige </a:t>
            </a:r>
            <a:r>
              <a:rPr lang="da-DK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midtvejsmøder/-kurser med </a:t>
            </a: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orientering og/eller ny viden </a:t>
            </a:r>
            <a:r>
              <a:rPr lang="da-DK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alle</a:t>
            </a:r>
            <a:r>
              <a:rPr lang="da-DK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afdelingsbestyrelsesmedlemmer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Inden udgangen af 2015 modtager afdelingsbestyrelsens formand en gang om måneden en oversigt over nye beboere, så der er mulighed for at byde velkommen. (</a:t>
            </a:r>
            <a:r>
              <a:rPr lang="da-DK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vm</a:t>
            </a: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a-DK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a-DK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</a:t>
            </a: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Frederiksberg anbefaler og støtter op om, at afdelingernes materiale som fx husorden kan findes på flere sprog end kun </a:t>
            </a:r>
            <a:r>
              <a:rPr lang="da-DK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dansk (henviser fx til oversætter</a:t>
            </a: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). Der skal altid gøres opmærksom på, at det originale danske dokument er det gyldige ved tvivlsspørgsmål.</a:t>
            </a:r>
          </a:p>
          <a:p>
            <a:pPr marL="342900" indent="-342900">
              <a:buFont typeface="Arial" pitchFamily="34" charset="0"/>
              <a:buChar char="•"/>
            </a:pPr>
            <a:endParaRPr lang="da-DK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5839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5"/>
          <p:cNvSpPr txBox="1"/>
          <p:nvPr/>
        </p:nvSpPr>
        <p:spPr>
          <a:xfrm>
            <a:off x="360363" y="115888"/>
            <a:ext cx="8604250" cy="5222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2800" kern="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Vision 4</a:t>
            </a:r>
            <a:endParaRPr lang="da-DK" sz="2800" kern="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16387" name="Tekstboks 8"/>
          <p:cNvSpPr txBox="1">
            <a:spLocks noChangeArrowheads="1"/>
          </p:cNvSpPr>
          <p:nvPr/>
        </p:nvSpPr>
        <p:spPr bwMode="auto">
          <a:xfrm>
            <a:off x="611188" y="1268760"/>
            <a:ext cx="806450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a-DK" sz="2000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</a:t>
            </a:r>
            <a:r>
              <a:rPr lang="da-DK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Frederiksberg øger antallet af boliger</a:t>
            </a:r>
          </a:p>
          <a:p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da-DK" sz="2000" dirty="0" smtClean="0">
                <a:latin typeface="Arial" pitchFamily="34" charset="0"/>
                <a:cs typeface="Arial" pitchFamily="34" charset="0"/>
              </a:rPr>
              <a:t>Målsætninger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</a:t>
            </a: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Frederiksberg udarbejder i samarbejde med administrationen i løbet af 2015-2016 en ‘kravspecifikation’  til ejendomme, det vil være relevant at købe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</a:t>
            </a: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Frederiksberg giver inden 2020 tilbud på køb af en eller flere konkrete ejendomme (eller dele af ejendomme)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 Frederiksberg sætter god tid af på organisationsmøde i løbet af 2016 til en diskussion om muligheden for at købe eller overtage driften af konkrete kommunale ejendomme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</a:t>
            </a: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Frederiksberg undersøger i 2015 mulighederne for fortætningsbyggeri </a:t>
            </a:r>
          </a:p>
        </p:txBody>
      </p:sp>
    </p:spTree>
    <p:extLst>
      <p:ext uri="{BB962C8B-B14F-4D97-AF65-F5344CB8AC3E}">
        <p14:creationId xmlns:p14="http://schemas.microsoft.com/office/powerpoint/2010/main" xmlns="" val="975213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5"/>
          <p:cNvSpPr txBox="1"/>
          <p:nvPr/>
        </p:nvSpPr>
        <p:spPr>
          <a:xfrm>
            <a:off x="360363" y="115888"/>
            <a:ext cx="8604250" cy="5222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2800" kern="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Vision 5</a:t>
            </a:r>
            <a:endParaRPr lang="da-DK" sz="2800" kern="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16387" name="Tekstboks 8"/>
          <p:cNvSpPr txBox="1">
            <a:spLocks noChangeArrowheads="1"/>
          </p:cNvSpPr>
          <p:nvPr/>
        </p:nvSpPr>
        <p:spPr bwMode="auto">
          <a:xfrm>
            <a:off x="421753" y="1268760"/>
            <a:ext cx="8532812" cy="324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a-DK" sz="1100" dirty="0" smtClean="0">
                <a:latin typeface="Arial" pitchFamily="34" charset="0"/>
                <a:cs typeface="Arial" pitchFamily="34" charset="0"/>
              </a:rPr>
              <a:t>Vision</a:t>
            </a:r>
            <a:endParaRPr lang="da-DK" sz="1100" dirty="0">
              <a:latin typeface="Arial" pitchFamily="34" charset="0"/>
              <a:cs typeface="Arial" pitchFamily="34" charset="0"/>
            </a:endParaRPr>
          </a:p>
          <a:p>
            <a:r>
              <a:rPr lang="da-DK" sz="20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 Frederiksbergs afdelinger opleves </a:t>
            </a:r>
            <a:r>
              <a:rPr lang="da-DK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fællesskabsfremmende</a:t>
            </a:r>
          </a:p>
          <a:p>
            <a:endParaRPr lang="da-DK" sz="28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r>
              <a:rPr lang="da-DK" sz="2000" dirty="0" smtClean="0">
                <a:latin typeface="Arial" pitchFamily="34" charset="0"/>
                <a:cs typeface="Arial" pitchFamily="34" charset="0"/>
              </a:rPr>
              <a:t>Målsætninger</a:t>
            </a:r>
            <a:endParaRPr lang="da-DK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Alle afdelinger afvikler hver især fra 2016 og frem minimum en årlig fælles aktivitet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Nye beboere bydes velkomne af et medlem af afdelingsbestyrelsen senest to måneder efter deres indflytning. Dette er implementeret i 75 procent af afdelingerne ved udgangen af 2015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Alle afdelinger har velvedligeholdte fællesområder inden udgangen af 2018</a:t>
            </a:r>
          </a:p>
          <a:p>
            <a:endParaRPr lang="da-DK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6766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5"/>
          <p:cNvSpPr txBox="1"/>
          <p:nvPr/>
        </p:nvSpPr>
        <p:spPr>
          <a:xfrm>
            <a:off x="360363" y="115888"/>
            <a:ext cx="8604250" cy="5222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2800" kern="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Vision 6</a:t>
            </a:r>
            <a:endParaRPr lang="da-DK" sz="2800" kern="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16387" name="Tekstboks 8"/>
          <p:cNvSpPr txBox="1">
            <a:spLocks noChangeArrowheads="1"/>
          </p:cNvSpPr>
          <p:nvPr/>
        </p:nvSpPr>
        <p:spPr bwMode="auto">
          <a:xfrm>
            <a:off x="611188" y="908720"/>
            <a:ext cx="8064500" cy="589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a-DK" sz="1100" b="1" dirty="0" smtClean="0">
                <a:latin typeface="Arial" pitchFamily="34" charset="0"/>
                <a:cs typeface="Arial" pitchFamily="34" charset="0"/>
              </a:rPr>
              <a:t>Vision </a:t>
            </a:r>
            <a:endParaRPr lang="da-DK" sz="1100" dirty="0">
              <a:latin typeface="Arial" pitchFamily="34" charset="0"/>
              <a:cs typeface="Arial" pitchFamily="34" charset="0"/>
            </a:endParaRPr>
          </a:p>
          <a:p>
            <a:r>
              <a:rPr lang="da-DK" sz="2000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</a:t>
            </a:r>
            <a:r>
              <a:rPr lang="da-DK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Frederiksberg administreres med høj kvalitet</a:t>
            </a:r>
            <a:endParaRPr lang="da-DK" sz="2000" b="1" dirty="0" smtClean="0">
              <a:latin typeface="Arial" pitchFamily="34" charset="0"/>
              <a:cs typeface="Arial" pitchFamily="34" charset="0"/>
            </a:endParaRPr>
          </a:p>
          <a:p>
            <a:endParaRPr lang="da-DK" sz="2000" b="1" dirty="0">
              <a:latin typeface="Arial" pitchFamily="34" charset="0"/>
              <a:cs typeface="Arial" pitchFamily="34" charset="0"/>
            </a:endParaRPr>
          </a:p>
          <a:p>
            <a:r>
              <a:rPr lang="da-DK" sz="2000" dirty="0" smtClean="0">
                <a:latin typeface="Arial" pitchFamily="34" charset="0"/>
              </a:rPr>
              <a:t>Målsætninger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dirty="0">
                <a:solidFill>
                  <a:schemeClr val="accent3"/>
                </a:solidFill>
                <a:latin typeface="Arial" pitchFamily="34" charset="0"/>
              </a:rPr>
              <a:t>Administration og organisation evaluerer én gang årligt med start i 2015, hvordan samarbejdet fungerer og hvad der evt. er behov for at ændre eller justere på </a:t>
            </a:r>
            <a:endParaRPr lang="da-DK" dirty="0" smtClean="0">
              <a:solidFill>
                <a:schemeClr val="accent3"/>
              </a:solidFill>
              <a:latin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a-DK" dirty="0">
                <a:solidFill>
                  <a:schemeClr val="accent3"/>
                </a:solidFill>
                <a:latin typeface="Arial" pitchFamily="34" charset="0"/>
              </a:rPr>
              <a:t>Alle </a:t>
            </a:r>
            <a:r>
              <a:rPr lang="da-DK" dirty="0" smtClean="0">
                <a:solidFill>
                  <a:schemeClr val="accent3"/>
                </a:solidFill>
                <a:latin typeface="Arial" pitchFamily="34" charset="0"/>
              </a:rPr>
              <a:t>regnskaber for regnskabsåret (udløb 30.9.) gennemgås af afdelingsbestyrelserne inden udgangen af kalenderåret. </a:t>
            </a:r>
            <a:endParaRPr lang="da-DK" dirty="0">
              <a:solidFill>
                <a:schemeClr val="accent3"/>
              </a:solidFill>
              <a:latin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3"/>
                </a:solidFill>
                <a:latin typeface="Arial" pitchFamily="34" charset="0"/>
              </a:rPr>
              <a:t>Alle afdelingsbestyrelser har kendskab til budgetkontrol inden udgangen af 2016.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3"/>
                </a:solidFill>
                <a:latin typeface="Arial" pitchFamily="34" charset="0"/>
              </a:rPr>
              <a:t>Organisationsbestyrelsen beslutter inden udgangen af 2015, hvordan referatet fra organisationsmøder og repræsentantskab skal skrives og distribueres.</a:t>
            </a:r>
            <a:endParaRPr lang="da-DK" dirty="0">
              <a:solidFill>
                <a:schemeClr val="accent3"/>
              </a:solidFill>
              <a:latin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3"/>
                </a:solidFill>
                <a:latin typeface="Arial" pitchFamily="34" charset="0"/>
              </a:rPr>
              <a:t>Referater fra organisationsbestyrelsesmøder er godkendt og offentliggjort senest 1 måned efter mødet fra september 2015.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3"/>
                </a:solidFill>
                <a:latin typeface="Arial" pitchFamily="34" charset="0"/>
              </a:rPr>
              <a:t>Der udarbejdes i 2015 en oversigt over medarbejdere i Forvaltning Storkøbenhavn med angivelse af ansvarsområder.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dirty="0" err="1" smtClean="0">
                <a:solidFill>
                  <a:schemeClr val="accent3"/>
                </a:solidFill>
                <a:latin typeface="Arial" pitchFamily="34" charset="0"/>
              </a:rPr>
              <a:t>Lejerbo</a:t>
            </a:r>
            <a:r>
              <a:rPr lang="da-DK" dirty="0" smtClean="0">
                <a:solidFill>
                  <a:schemeClr val="accent3"/>
                </a:solidFill>
                <a:latin typeface="Arial" pitchFamily="34" charset="0"/>
              </a:rPr>
              <a:t> Frederiksberg opretter i 2016 en vidensbank med opsamling af erfaringer fra fx renoveringer og byggesager, som afdelingerne har adgang til</a:t>
            </a:r>
            <a:endParaRPr lang="da-DK" sz="2000" dirty="0" smtClean="0">
              <a:solidFill>
                <a:schemeClr val="accent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5929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5"/>
          <p:cNvSpPr txBox="1"/>
          <p:nvPr/>
        </p:nvSpPr>
        <p:spPr>
          <a:xfrm>
            <a:off x="360363" y="115888"/>
            <a:ext cx="8604250" cy="5222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2800" kern="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Vision 7</a:t>
            </a:r>
            <a:endParaRPr lang="da-DK" sz="2800" kern="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16387" name="Tekstboks 8"/>
          <p:cNvSpPr txBox="1">
            <a:spLocks noChangeArrowheads="1"/>
          </p:cNvSpPr>
          <p:nvPr/>
        </p:nvSpPr>
        <p:spPr bwMode="auto">
          <a:xfrm>
            <a:off x="611187" y="764704"/>
            <a:ext cx="8353425" cy="518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a-DK" sz="1100" dirty="0" smtClean="0">
                <a:latin typeface="Arial" pitchFamily="34" charset="0"/>
                <a:cs typeface="Arial" pitchFamily="34" charset="0"/>
              </a:rPr>
              <a:t>Vision</a:t>
            </a:r>
            <a:endParaRPr lang="da-DK" sz="1100" dirty="0">
              <a:latin typeface="Arial" pitchFamily="34" charset="0"/>
              <a:cs typeface="Arial" pitchFamily="34" charset="0"/>
            </a:endParaRPr>
          </a:p>
          <a:p>
            <a:r>
              <a:rPr lang="da-DK" sz="20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 Frederiksberg har et tæt og </a:t>
            </a:r>
            <a:r>
              <a:rPr lang="da-DK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ligeværdigt </a:t>
            </a:r>
            <a:r>
              <a:rPr lang="da-DK" sz="20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samarbejde med Frederiksberg Kommune </a:t>
            </a:r>
            <a:endParaRPr lang="da-DK" sz="2000" b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endParaRPr lang="da-DK" sz="20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r>
              <a:rPr lang="da-DK" sz="2000" dirty="0" smtClean="0">
                <a:latin typeface="Arial" pitchFamily="34" charset="0"/>
                <a:cs typeface="Arial" pitchFamily="34" charset="0"/>
              </a:rPr>
              <a:t>Målsætninger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 Frederiksberg møder velforberedt til de årlige møder i Boligforum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 Frederiksberg inviterer (fra 2016) en gang årligt kommunens embedsmænd til møde (ud over Styringsdialogen)</a:t>
            </a:r>
            <a:endParaRPr lang="da-DK" sz="2000" b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a-DK" sz="20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</a:t>
            </a: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Frederiksberg deltager i aktiviteter der styrker uformelle netværk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</a:t>
            </a: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20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Frederiksberg tager i 2015 initiativ til konkret møde med </a:t>
            </a: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kommunen om beboersammensætningen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Som forberedelse til mødet udarbejdes en oversigt over, hvor mange boliger kommunen har fået tilbudt og anvist beboere til i 2013 og 2014.</a:t>
            </a:r>
          </a:p>
          <a:p>
            <a:pPr marL="342900" indent="-342900">
              <a:buFont typeface="Arial" pitchFamily="34" charset="0"/>
              <a:buChar char="•"/>
            </a:pPr>
            <a:endParaRPr lang="da-DK" sz="2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50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5"/>
          <p:cNvSpPr txBox="1"/>
          <p:nvPr/>
        </p:nvSpPr>
        <p:spPr>
          <a:xfrm>
            <a:off x="360363" y="115888"/>
            <a:ext cx="8604250" cy="5222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2800" kern="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Vision 8</a:t>
            </a:r>
            <a:endParaRPr lang="da-DK" sz="2800" kern="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16387" name="Tekstboks 8"/>
          <p:cNvSpPr txBox="1">
            <a:spLocks noChangeArrowheads="1"/>
          </p:cNvSpPr>
          <p:nvPr/>
        </p:nvSpPr>
        <p:spPr bwMode="auto">
          <a:xfrm>
            <a:off x="611188" y="764704"/>
            <a:ext cx="8064500" cy="303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a-DK" sz="1100" dirty="0" smtClean="0">
                <a:latin typeface="Arial" pitchFamily="34" charset="0"/>
                <a:cs typeface="Arial" pitchFamily="34" charset="0"/>
              </a:rPr>
              <a:t>Vision</a:t>
            </a:r>
            <a:endParaRPr lang="da-DK" sz="2000" dirty="0">
              <a:latin typeface="Arial" pitchFamily="34" charset="0"/>
              <a:cs typeface="Arial" pitchFamily="34" charset="0"/>
            </a:endParaRPr>
          </a:p>
          <a:p>
            <a:r>
              <a:rPr lang="da-DK" sz="20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 Frederiksberg har et tæt og </a:t>
            </a:r>
            <a:r>
              <a:rPr lang="da-DK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ligeværdigt </a:t>
            </a:r>
            <a:r>
              <a:rPr lang="da-DK" sz="20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samarbejde med </a:t>
            </a:r>
            <a:r>
              <a:rPr lang="da-DK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BL kreds 1</a:t>
            </a:r>
          </a:p>
          <a:p>
            <a:endParaRPr lang="da-DK" sz="20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r>
              <a:rPr lang="da-DK" sz="2000" dirty="0" smtClean="0">
                <a:latin typeface="Arial" pitchFamily="34" charset="0"/>
                <a:cs typeface="Arial" pitchFamily="34" charset="0"/>
              </a:rPr>
              <a:t>Målsætninger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Lejerbo Frederiksberg har inden 2017 en repræsentant i </a:t>
            </a:r>
            <a:r>
              <a:rPr lang="da-DK" sz="200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BLs</a:t>
            </a: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Kreds 1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Der holdes med start i 2015 mindst et årligt møde mellem Lejerbo Frederiksberg og de øvrige almene boligorganisationer på Frederiksberg, optimalt op til Boligforum</a:t>
            </a:r>
            <a:endParaRPr lang="da-DK" sz="20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6301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6332</TotalTime>
  <Words>833</Words>
  <Application>Microsoft Office PowerPoint</Application>
  <PresentationFormat>Skærmshow (4:3)</PresentationFormat>
  <Paragraphs>87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rly</dc:creator>
  <cp:lastModifiedBy>Anders Kaare Frederiksen</cp:lastModifiedBy>
  <cp:revision>411</cp:revision>
  <cp:lastPrinted>2015-05-07T13:08:17Z</cp:lastPrinted>
  <dcterms:created xsi:type="dcterms:W3CDTF">2011-05-09T10:57:48Z</dcterms:created>
  <dcterms:modified xsi:type="dcterms:W3CDTF">2016-03-16T14:44:03Z</dcterms:modified>
</cp:coreProperties>
</file>